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  <p:sldMasterId id="2147483660" r:id="rId3"/>
  </p:sldMasterIdLst>
  <p:sldIdLst>
    <p:sldId id="284" r:id="rId4"/>
    <p:sldId id="289" r:id="rId5"/>
    <p:sldId id="256" r:id="rId6"/>
    <p:sldId id="286" r:id="rId7"/>
    <p:sldId id="259" r:id="rId8"/>
    <p:sldId id="257" r:id="rId9"/>
    <p:sldId id="288" r:id="rId10"/>
    <p:sldId id="258" r:id="rId11"/>
    <p:sldId id="260" r:id="rId12"/>
    <p:sldId id="285" r:id="rId13"/>
    <p:sldId id="287" r:id="rId14"/>
    <p:sldId id="265" r:id="rId15"/>
    <p:sldId id="261" r:id="rId16"/>
    <p:sldId id="283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954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urpl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9144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6721260" y="1733108"/>
            <a:ext cx="242274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941" y="500195"/>
            <a:ext cx="81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25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2941" y="1733108"/>
            <a:ext cx="5764715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35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24135" y="6398856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F038F-3F25-E2F9-C87A-21E6BA03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15049" y="6326061"/>
            <a:ext cx="508839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408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4896292" y="-8077"/>
            <a:ext cx="4247708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9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4896292" y="808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4896293" y="-8078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23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4896293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9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4896294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0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4896294" y="0"/>
            <a:ext cx="4247707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2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0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4896293" y="0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56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290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89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1826">
          <p15:clr>
            <a:srgbClr val="F26B43"/>
          </p15:clr>
        </p15:guide>
        <p15:guide id="4" pos="2081">
          <p15:clr>
            <a:srgbClr val="F26B43"/>
          </p15:clr>
        </p15:guide>
        <p15:guide id="5" pos="3680">
          <p15:clr>
            <a:srgbClr val="F26B43"/>
          </p15:clr>
        </p15:guide>
        <p15:guide id="6" pos="3935">
          <p15:clr>
            <a:srgbClr val="F26B43"/>
          </p15:clr>
        </p15:guide>
        <p15:guide id="7" pos="5516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244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Setting_proportional_size.html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wrap_and_order.html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Progressive_Enhancement_Using_Code.html" TargetMode="Externa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Basic.html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direction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Aligning_and_Distributing_Items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Align_Self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Responsive_Card_Layout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365324-B508-2AF5-B454-726AA3A90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Flex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11C6F8F-22D4-B0A1-EAED-A60B85FB71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8835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36D97-4D67-A614-9935-DA041AC4E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029"/>
            <a:ext cx="8229600" cy="1143000"/>
          </a:xfrm>
        </p:spPr>
        <p:txBody>
          <a:bodyPr/>
          <a:lstStyle/>
          <a:p>
            <a:r>
              <a:rPr lang="en-GB" dirty="0"/>
              <a:t>Setting proportional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9027A-0842-8223-7C94-3A977849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example shows how to set double space for one element (flex:2)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2EA1C2-3BB8-1703-63C7-8628FC632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10" y="2072931"/>
            <a:ext cx="6430272" cy="80021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77DD0D-EF5D-A72F-50E3-5D79CA8D96CF}"/>
              </a:ext>
            </a:extLst>
          </p:cNvPr>
          <p:cNvSpPr txBox="1"/>
          <p:nvPr/>
        </p:nvSpPr>
        <p:spPr>
          <a:xfrm>
            <a:off x="608719" y="3345874"/>
            <a:ext cx="4696692" cy="160043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Left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 middle"&gt;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Middle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Right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70E5B3-3BAD-3B0A-892B-4FDA1D4E7D2A}"/>
              </a:ext>
            </a:extLst>
          </p:cNvPr>
          <p:cNvSpPr txBox="1"/>
          <p:nvPr/>
        </p:nvSpPr>
        <p:spPr>
          <a:xfrm>
            <a:off x="5584163" y="3352591"/>
            <a:ext cx="2618508" cy="304698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.middle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5F5A50-A708-239F-0FAD-1B85A6E25CE3}"/>
              </a:ext>
            </a:extLst>
          </p:cNvPr>
          <p:cNvSpPr txBox="1"/>
          <p:nvPr/>
        </p:nvSpPr>
        <p:spPr>
          <a:xfrm>
            <a:off x="5679482" y="2630005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A5EF73-A9BC-C8CF-AB22-0D8652EA70C6}"/>
              </a:ext>
            </a:extLst>
          </p:cNvPr>
          <p:cNvSpPr txBox="1"/>
          <p:nvPr/>
        </p:nvSpPr>
        <p:spPr>
          <a:xfrm>
            <a:off x="2672164" y="2630004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547C4B-CC55-4B33-4317-AE86E8DCD44C}"/>
              </a:ext>
            </a:extLst>
          </p:cNvPr>
          <p:cNvSpPr txBox="1"/>
          <p:nvPr/>
        </p:nvSpPr>
        <p:spPr>
          <a:xfrm>
            <a:off x="4145972" y="2602247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Flex:2</a:t>
            </a:r>
            <a:endParaRPr lang="en-GB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0EFB87-DC90-DD83-35FB-10698FECB65E}"/>
              </a:ext>
            </a:extLst>
          </p:cNvPr>
          <p:cNvSpPr txBox="1"/>
          <p:nvPr/>
        </p:nvSpPr>
        <p:spPr>
          <a:xfrm>
            <a:off x="1759721" y="2609792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Flex:1</a:t>
            </a:r>
            <a:endParaRPr lang="en-GB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23437C-250B-AB99-129F-755F79C8B375}"/>
              </a:ext>
            </a:extLst>
          </p:cNvPr>
          <p:cNvSpPr txBox="1"/>
          <p:nvPr/>
        </p:nvSpPr>
        <p:spPr>
          <a:xfrm>
            <a:off x="6542808" y="2598783"/>
            <a:ext cx="701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 1 </a:t>
            </a:r>
            <a:endParaRPr lang="en-GB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83D3D92-6CD1-8D1F-2653-CFB845EDE9E1}"/>
              </a:ext>
            </a:extLst>
          </p:cNvPr>
          <p:cNvSpPr/>
          <p:nvPr/>
        </p:nvSpPr>
        <p:spPr>
          <a:xfrm>
            <a:off x="7710055" y="6126162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9916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Wrap &amp; 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597877" y="187643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sz="3300" b="1" dirty="0"/>
              <a:t>💡 Items wrap and reorder on small screens</a:t>
            </a:r>
            <a:r>
              <a:rPr sz="1800" b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DA3B91-691B-A2A1-9F96-CF515D5AC30A}"/>
              </a:ext>
            </a:extLst>
          </p:cNvPr>
          <p:cNvSpPr txBox="1"/>
          <p:nvPr/>
        </p:nvSpPr>
        <p:spPr>
          <a:xfrm>
            <a:off x="509038" y="1876430"/>
            <a:ext cx="5200099" cy="280076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600px)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sz="16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item:nth-child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(3)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4000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E56B45C-0E74-D2E5-5B34-44336AB8A970}"/>
              </a:ext>
            </a:extLst>
          </p:cNvPr>
          <p:cNvSpPr/>
          <p:nvPr/>
        </p:nvSpPr>
        <p:spPr>
          <a:xfrm>
            <a:off x="7710055" y="6114439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Progressive Enhancement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8034728" cy="4849812"/>
          </a:xfrm>
        </p:spPr>
        <p:txBody>
          <a:bodyPr>
            <a:normAutofit fontScale="70000" lnSpcReduction="20000"/>
          </a:bodyPr>
          <a:lstStyle/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dirty="0"/>
              <a:t>💡 Flex layout applied dynamically</a:t>
            </a:r>
            <a:r>
              <a:rPr lang="en-GB" dirty="0"/>
              <a:t> </a:t>
            </a:r>
            <a:r>
              <a:rPr dirty="0"/>
              <a:t>on larger screens.</a:t>
            </a:r>
            <a:br>
              <a:rPr lang="en-GB" dirty="0"/>
            </a:b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52669B-922D-72E0-4273-DAFC7D1D0744}"/>
              </a:ext>
            </a:extLst>
          </p:cNvPr>
          <p:cNvSpPr txBox="1"/>
          <p:nvPr/>
        </p:nvSpPr>
        <p:spPr>
          <a:xfrm>
            <a:off x="332941" y="1718937"/>
            <a:ext cx="4643793" cy="2646878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/>
              <a:t>enhance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window.innerWidth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&gt; 700) {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'flex'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cards.style.overflowX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'auto'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 	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'block'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window</a:t>
            </a:r>
            <a:r>
              <a:rPr lang="en-GB" b="1" dirty="0" err="1"/>
              <a:t>.addEventListener</a:t>
            </a:r>
            <a:r>
              <a:rPr lang="en-GB" b="1" dirty="0"/>
              <a:t>(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'resize'</a:t>
            </a:r>
            <a:r>
              <a:rPr lang="en-GB" b="1" dirty="0"/>
              <a:t>, enhance);</a:t>
            </a:r>
            <a:endParaRPr lang="en-GB" dirty="0"/>
          </a:p>
          <a:p>
            <a:r>
              <a:rPr lang="en-GB" b="1" dirty="0"/>
              <a:t>enhance();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E1C3B5-7D3A-28FC-FE1C-8442A02DE50B}"/>
              </a:ext>
            </a:extLst>
          </p:cNvPr>
          <p:cNvSpPr txBox="1"/>
          <p:nvPr/>
        </p:nvSpPr>
        <p:spPr>
          <a:xfrm>
            <a:off x="5173187" y="1811270"/>
            <a:ext cx="3747980" cy="2554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How it works:</a:t>
            </a:r>
            <a:br>
              <a:rPr lang="en-GB" sz="1200" b="1" dirty="0">
                <a:latin typeface="Calibri" panose="020F0502020204030204" pitchFamily="34" charset="0"/>
                <a:ea typeface="Droid Sans Fallback"/>
              </a:rPr>
            </a:br>
            <a:endParaRPr lang="en-GB" sz="1200" dirty="0">
              <a:latin typeface="Calibri" panose="020F0502020204030204" pitchFamily="34" charset="0"/>
              <a:ea typeface="Droid Sans Fallback"/>
            </a:endParaRP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2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Switches layout between block and flex with horizontal scroll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2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Responds to window resize events in real time</a:t>
            </a:r>
          </a:p>
          <a:p>
            <a:pPr>
              <a:buNone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Why it matters:</a:t>
            </a:r>
          </a:p>
          <a:p>
            <a:pPr>
              <a:buNone/>
            </a:pPr>
            <a:endParaRPr lang="en-GB" sz="1200" dirty="0">
              <a:latin typeface="Calibri" panose="020F0502020204030204" pitchFamily="34" charset="0"/>
              <a:ea typeface="Droid Sans Fallback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Allows custom behaviour beyond CSS-only solutions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Enhances UX for interactive or dynamic layouts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Complements responsive CSS techniques like @media </a:t>
            </a:r>
            <a:br>
              <a:rPr lang="en-GB" sz="1200" dirty="0">
                <a:latin typeface="Calibri" panose="020F0502020204030204" pitchFamily="34" charset="0"/>
                <a:ea typeface="Droid Sans Fallback"/>
              </a:rPr>
            </a:br>
            <a:r>
              <a:rPr lang="en-GB" sz="1200" dirty="0">
                <a:latin typeface="Calibri" panose="020F0502020204030204" pitchFamily="34" charset="0"/>
                <a:ea typeface="Droid Sans Fallback"/>
              </a:rPr>
              <a:t>and @container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GB" sz="1200" dirty="0">
              <a:latin typeface="Calibri" panose="020F0502020204030204" pitchFamily="34" charset="0"/>
              <a:ea typeface="Droid Sans Fallback"/>
            </a:endParaRPr>
          </a:p>
        </p:txBody>
      </p:sp>
      <p:sp>
        <p:nvSpPr>
          <p:cNvPr id="4" name="Oval 3">
            <a:hlinkClick r:id="rId2" action="ppaction://hlinkfile"/>
            <a:extLst>
              <a:ext uri="{FF2B5EF4-FFF2-40B4-BE49-F238E27FC236}">
                <a16:creationId xmlns:a16="http://schemas.microsoft.com/office/drawing/2014/main" id="{9D8EB275-B226-181E-7E25-5B0A4CFE5A9C}"/>
              </a:ext>
            </a:extLst>
          </p:cNvPr>
          <p:cNvSpPr/>
          <p:nvPr/>
        </p:nvSpPr>
        <p:spPr>
          <a:xfrm>
            <a:off x="7884827" y="6233546"/>
            <a:ext cx="1036340" cy="349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View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Flex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62175" y="2609114"/>
            <a:ext cx="3967079" cy="2027834"/>
          </a:xfrm>
        </p:spPr>
        <p:txBody>
          <a:bodyPr/>
          <a:lstStyle/>
          <a:p>
            <a:r>
              <a:rPr b="1" dirty="0"/>
              <a:t>Use `flex-wrap: wrap` for responsiveness</a:t>
            </a:r>
          </a:p>
          <a:p>
            <a:br>
              <a:rPr lang="en-GB" b="1" dirty="0"/>
            </a:br>
            <a:r>
              <a:rPr b="1" dirty="0"/>
              <a:t>Combine `gap` with `flex` </a:t>
            </a:r>
            <a:br>
              <a:rPr lang="en-GB" b="1" dirty="0"/>
            </a:br>
            <a:r>
              <a:rPr b="1" dirty="0"/>
              <a:t>for consistent spacing</a:t>
            </a:r>
            <a:br>
              <a:rPr lang="en-GB" b="1" dirty="0"/>
            </a:br>
            <a:endParaRPr b="1" dirty="0"/>
          </a:p>
          <a:p>
            <a:r>
              <a:rPr b="1" dirty="0"/>
              <a:t>Test flex behavior at different </a:t>
            </a:r>
            <a:br>
              <a:rPr lang="en-GB" b="1" dirty="0"/>
            </a:br>
            <a:r>
              <a:rPr b="1" dirty="0"/>
              <a:t>screen widths</a:t>
            </a:r>
          </a:p>
        </p:txBody>
      </p:sp>
    </p:spTree>
    <p:extLst>
      <p:ext uri="{BB962C8B-B14F-4D97-AF65-F5344CB8AC3E}">
        <p14:creationId xmlns:p14="http://schemas.microsoft.com/office/powerpoint/2010/main" val="3887873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C282A1-4E45-95A4-47E8-73477532F1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Lab – Flex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48C31A5-FEC6-A015-2B55-DF2FCF841A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Experiment with different flex attributes</a:t>
            </a:r>
          </a:p>
        </p:txBody>
      </p:sp>
    </p:spTree>
    <p:extLst>
      <p:ext uri="{BB962C8B-B14F-4D97-AF65-F5344CB8AC3E}">
        <p14:creationId xmlns:p14="http://schemas.microsoft.com/office/powerpoint/2010/main" val="99158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3" y="1914812"/>
            <a:ext cx="6858000" cy="3028377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14" y="1924949"/>
            <a:ext cx="6857999" cy="302837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3195" y="4092815"/>
            <a:ext cx="2501979" cy="302838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376302" y="969718"/>
            <a:ext cx="292526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914820" y="1904672"/>
            <a:ext cx="6858003" cy="302837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6084" y="1135920"/>
            <a:ext cx="2556194" cy="13660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>
              <a:lnSpc>
                <a:spcPct val="90000"/>
              </a:lnSpc>
            </a:pPr>
            <a:r>
              <a:rPr lang="en-US" sz="35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Why We Use Flexbox?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3607694" y="649480"/>
            <a:ext cx="5341434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 dirty="0"/>
              <a:t>Provides a one‑dimensional layout system for </a:t>
            </a:r>
            <a:br>
              <a:rPr lang="en-US" sz="1700" b="1" dirty="0"/>
            </a:br>
            <a:r>
              <a:rPr lang="en-US" sz="1700" b="1" dirty="0"/>
              <a:t>rows or columns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Great for aligning items and distributing space automatically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Simplifies vertical and horizontal centering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Useful for responsive components such as navbars, cards, and forms</a:t>
            </a:r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700" dirty="0"/>
          </a:p>
          <a:p>
            <a:pPr lvl="1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dirty="0"/>
              <a:t>Helps designers create flexible layouts that adapt to different screen sizes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Using Flexbox -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Flexbox is a one-dimensional layout system for arranging items </a:t>
            </a:r>
            <a:br>
              <a:rPr lang="en-GB" dirty="0"/>
            </a:br>
            <a:r>
              <a:rPr dirty="0"/>
              <a:t>in rows or columns.</a:t>
            </a:r>
            <a:br>
              <a:rPr lang="en-GB" dirty="0"/>
            </a:br>
            <a:endParaRPr dirty="0"/>
          </a:p>
          <a:p>
            <a:r>
              <a:rPr b="1" dirty="0"/>
              <a:t>It helps with</a:t>
            </a:r>
            <a:endParaRPr lang="en-GB" b="1" dirty="0"/>
          </a:p>
          <a:p>
            <a:pPr lvl="1"/>
            <a:r>
              <a:rPr dirty="0"/>
              <a:t> alignment, </a:t>
            </a:r>
            <a:endParaRPr lang="en-GB" dirty="0"/>
          </a:p>
          <a:p>
            <a:pPr lvl="1"/>
            <a:r>
              <a:rPr dirty="0"/>
              <a:t>spacing, and </a:t>
            </a:r>
            <a:endParaRPr lang="en-GB" dirty="0"/>
          </a:p>
          <a:p>
            <a:pPr lvl="1"/>
            <a:r>
              <a:rPr dirty="0"/>
              <a:t>responsiveness.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8D21B5-9B47-05EC-F7EF-8FA46B2A5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472" y="2847109"/>
            <a:ext cx="4821382" cy="24106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8534400" cy="4060825"/>
          </a:xfrm>
        </p:spPr>
        <p:txBody>
          <a:bodyPr>
            <a:normAutofit fontScale="47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800" b="1" dirty="0"/>
          </a:p>
          <a:p>
            <a:pPr marL="0" indent="0">
              <a:buNone/>
            </a:pPr>
            <a:r>
              <a:rPr sz="3800" b="1" dirty="0"/>
              <a:t>💡 Flex container with equal-width items.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DA13D6-C685-5C58-D18B-5DE51B0BD83D}"/>
              </a:ext>
            </a:extLst>
          </p:cNvPr>
          <p:cNvSpPr txBox="1"/>
          <p:nvPr/>
        </p:nvSpPr>
        <p:spPr>
          <a:xfrm>
            <a:off x="463825" y="1240042"/>
            <a:ext cx="5502945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GB" sz="1400" b="1" dirty="0">
                <a:solidFill>
                  <a:schemeClr val="accent5">
                    <a:lumMod val="50000"/>
                  </a:schemeClr>
                </a:solidFill>
              </a:rPr>
              <a:t>/* each item takes equal width */</a:t>
            </a:r>
            <a:endParaRPr lang="en-GB" sz="1400" b="1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#4CAF50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21D97-3C2F-0C73-35A0-CBE304B902CC}"/>
              </a:ext>
            </a:extLst>
          </p:cNvPr>
          <p:cNvSpPr txBox="1"/>
          <p:nvPr/>
        </p:nvSpPr>
        <p:spPr>
          <a:xfrm>
            <a:off x="4153578" y="3064059"/>
            <a:ext cx="4526597" cy="2031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How it works: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display: 	flex → turns container into a flexible layout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flex:		1 → items grow equally to fill available space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		gap → adds consistent spacing between items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Why it matters: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Simplifies responsive layouts without floats or grids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Items automatically adjust width as container resizes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Foundation for many modern UI designs</a:t>
            </a:r>
          </a:p>
        </p:txBody>
      </p:sp>
      <p:sp>
        <p:nvSpPr>
          <p:cNvPr id="7" name="Oval 6">
            <a:hlinkClick r:id="rId2" action="ppaction://hlinkfile"/>
            <a:extLst>
              <a:ext uri="{FF2B5EF4-FFF2-40B4-BE49-F238E27FC236}">
                <a16:creationId xmlns:a16="http://schemas.microsoft.com/office/drawing/2014/main" id="{D03B1E78-4EE5-9D1D-10BA-701BD03AF118}"/>
              </a:ext>
            </a:extLst>
          </p:cNvPr>
          <p:cNvSpPr/>
          <p:nvPr/>
        </p:nvSpPr>
        <p:spPr>
          <a:xfrm>
            <a:off x="7616536" y="6399841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Example: Horizontal Navigation Bar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52EE03-E041-1838-A4F8-10889149A90E}"/>
              </a:ext>
            </a:extLst>
          </p:cNvPr>
          <p:cNvSpPr txBox="1"/>
          <p:nvPr/>
        </p:nvSpPr>
        <p:spPr>
          <a:xfrm>
            <a:off x="332510" y="1600200"/>
            <a:ext cx="5081154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space-around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47E19A-3E6A-B3BC-3BF8-93C427167AC4}"/>
              </a:ext>
            </a:extLst>
          </p:cNvPr>
          <p:cNvSpPr txBox="1"/>
          <p:nvPr/>
        </p:nvSpPr>
        <p:spPr>
          <a:xfrm>
            <a:off x="5798130" y="1600200"/>
            <a:ext cx="2867892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About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Contact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AF2D4D-E702-038D-3554-C6824589B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509559"/>
            <a:ext cx="8229600" cy="6873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9581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Container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flex-direction: </a:t>
            </a:r>
            <a:br>
              <a:rPr lang="en-GB" b="1" dirty="0"/>
            </a:br>
            <a:r>
              <a:rPr lang="en-GB" dirty="0"/>
              <a:t>Sets layout direction — use </a:t>
            </a:r>
            <a:r>
              <a:rPr lang="en-GB" b="1" dirty="0"/>
              <a:t>row</a:t>
            </a:r>
            <a:r>
              <a:rPr lang="en-GB" dirty="0"/>
              <a:t> (horizontal) or </a:t>
            </a:r>
            <a:r>
              <a:rPr lang="en-GB" b="1" dirty="0"/>
              <a:t>column </a:t>
            </a:r>
            <a:r>
              <a:rPr lang="en-GB" dirty="0"/>
              <a:t>(vertical).</a:t>
            </a:r>
          </a:p>
          <a:p>
            <a:endParaRPr lang="en-GB" dirty="0"/>
          </a:p>
          <a:p>
            <a:r>
              <a:rPr lang="en-GB" b="1" dirty="0"/>
              <a:t>justify-content: </a:t>
            </a:r>
            <a:br>
              <a:rPr lang="en-GB" b="1" dirty="0"/>
            </a:br>
            <a:r>
              <a:rPr lang="en-GB" dirty="0"/>
              <a:t>Aligns items along the main axis —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 err="1"/>
              <a:t>center</a:t>
            </a:r>
            <a:r>
              <a:rPr lang="en-GB" dirty="0"/>
              <a:t>, or </a:t>
            </a:r>
            <a:r>
              <a:rPr lang="en-GB" b="1" dirty="0"/>
              <a:t>space-between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dirty="0"/>
              <a:t>align-items: </a:t>
            </a:r>
            <a:br>
              <a:rPr lang="en-GB" b="1" dirty="0"/>
            </a:br>
            <a:r>
              <a:rPr lang="en-GB" dirty="0"/>
              <a:t>Aligns items on the cross axis — </a:t>
            </a:r>
            <a:r>
              <a:rPr lang="en-GB" b="1" dirty="0"/>
              <a:t>stretch</a:t>
            </a:r>
            <a:r>
              <a:rPr lang="en-GB" dirty="0"/>
              <a:t> fills space, </a:t>
            </a:r>
            <a:r>
              <a:rPr lang="en-GB" b="1" dirty="0" err="1"/>
              <a:t>center</a:t>
            </a:r>
            <a:r>
              <a:rPr lang="en-GB" dirty="0"/>
              <a:t> aligns neatly.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98965-14CB-FDCA-2665-0BBB42AFD445}"/>
              </a:ext>
            </a:extLst>
          </p:cNvPr>
          <p:cNvSpPr txBox="1"/>
          <p:nvPr/>
        </p:nvSpPr>
        <p:spPr>
          <a:xfrm>
            <a:off x="644236" y="4554399"/>
            <a:ext cx="7855527" cy="175432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column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flex-start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stretch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CD418050-3D37-7D4C-6901-4F287592097E}"/>
              </a:ext>
            </a:extLst>
          </p:cNvPr>
          <p:cNvSpPr/>
          <p:nvPr/>
        </p:nvSpPr>
        <p:spPr>
          <a:xfrm>
            <a:off x="7616536" y="6399841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Alignment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621323" y="173355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sz="2900" b="1" dirty="0"/>
              <a:t>💡 Distribute items horizontally and centre vertically.</a:t>
            </a:r>
            <a:endParaRPr sz="29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17465-5B99-A8B6-53CF-CCD34C005BA7}"/>
              </a:ext>
            </a:extLst>
          </p:cNvPr>
          <p:cNvSpPr txBox="1"/>
          <p:nvPr/>
        </p:nvSpPr>
        <p:spPr>
          <a:xfrm>
            <a:off x="712726" y="1972269"/>
            <a:ext cx="5230874" cy="2031325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b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</a:b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GB" sz="4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Oval 7">
            <a:hlinkClick r:id="rId2" action="ppaction://hlinkfile"/>
            <a:extLst>
              <a:ext uri="{FF2B5EF4-FFF2-40B4-BE49-F238E27FC236}">
                <a16:creationId xmlns:a16="http://schemas.microsoft.com/office/drawing/2014/main" id="{7F5D0215-5F34-79E0-E55C-407B1BD7C488}"/>
              </a:ext>
            </a:extLst>
          </p:cNvPr>
          <p:cNvSpPr/>
          <p:nvPr/>
        </p:nvSpPr>
        <p:spPr>
          <a:xfrm>
            <a:off x="7616536" y="6399841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  <p:extLst>
      <p:ext uri="{BB962C8B-B14F-4D97-AF65-F5344CB8AC3E}">
        <p14:creationId xmlns:p14="http://schemas.microsoft.com/office/powerpoint/2010/main" val="21720190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Item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GB" sz="2400" b="1" dirty="0"/>
              <a:t>align-self</a:t>
            </a:r>
            <a:r>
              <a:rPr lang="en-GB" sz="2400" dirty="0"/>
              <a:t>: </a:t>
            </a:r>
            <a:br>
              <a:rPr lang="en-GB" dirty="0"/>
            </a:br>
            <a:r>
              <a:rPr lang="en-GB" dirty="0"/>
              <a:t>Overrides align-items for a single item — e.g., </a:t>
            </a:r>
            <a:r>
              <a:rPr lang="en-GB" b="1" dirty="0" err="1"/>
              <a:t>center</a:t>
            </a:r>
            <a:r>
              <a:rPr lang="en-GB" dirty="0"/>
              <a:t>,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/>
              <a:t>stretch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sz="2400" b="1" dirty="0"/>
              <a:t>order</a:t>
            </a:r>
            <a:r>
              <a:rPr lang="en-GB" sz="2400" dirty="0"/>
              <a:t>: </a:t>
            </a:r>
            <a:br>
              <a:rPr lang="en-GB" dirty="0"/>
            </a:br>
            <a:r>
              <a:rPr lang="en-GB" dirty="0"/>
              <a:t>Controls item position — lower numbers appear first, </a:t>
            </a:r>
            <a:r>
              <a:rPr lang="en-GB" b="1" dirty="0"/>
              <a:t>default is 0</a:t>
            </a:r>
            <a:r>
              <a:rPr lang="en-GB" dirty="0"/>
              <a:t>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53451-C4EB-94AF-3872-61126B1EF5DE}"/>
              </a:ext>
            </a:extLst>
          </p:cNvPr>
          <p:cNvSpPr txBox="1"/>
          <p:nvPr/>
        </p:nvSpPr>
        <p:spPr>
          <a:xfrm>
            <a:off x="675409" y="3843724"/>
            <a:ext cx="7356764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grow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align-self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overrides 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item position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2462B88F-0979-91C9-A84E-B6EE7CA927FF}"/>
              </a:ext>
            </a:extLst>
          </p:cNvPr>
          <p:cNvSpPr/>
          <p:nvPr/>
        </p:nvSpPr>
        <p:spPr>
          <a:xfrm>
            <a:off x="7174922" y="6162745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Responsive Card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</p:spPr>
        <p:txBody>
          <a:bodyPr>
            <a:normAutofit/>
          </a:bodyPr>
          <a:lstStyle/>
          <a:p>
            <a:r>
              <a:rPr lang="en-GB" b="1" dirty="0"/>
              <a:t>flex-wrap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Allows items to wrap onto multiple lines instead of shrinking</a:t>
            </a:r>
            <a:br>
              <a:rPr lang="en-GB" dirty="0"/>
            </a:br>
            <a:r>
              <a:rPr lang="en-GB" dirty="0"/>
              <a:t>use wrap for responsiveness.</a:t>
            </a:r>
            <a:br>
              <a:rPr lang="en-GB" dirty="0"/>
            </a:br>
            <a:endParaRPr lang="en-GB" dirty="0"/>
          </a:p>
          <a:p>
            <a:r>
              <a:rPr lang="en-GB" b="1" dirty="0"/>
              <a:t>flex: 1 1 calc(33.33% - 20px)</a:t>
            </a:r>
            <a:endParaRPr lang="en-GB" dirty="0"/>
          </a:p>
          <a:p>
            <a:pPr marL="457200" lvl="1" indent="0">
              <a:buNone/>
            </a:pPr>
            <a:r>
              <a:rPr lang="en-GB" dirty="0"/>
              <a:t>1 → item can grow</a:t>
            </a:r>
          </a:p>
          <a:p>
            <a:pPr marL="457200" lvl="1" indent="0">
              <a:buNone/>
            </a:pPr>
            <a:r>
              <a:rPr lang="en-GB" dirty="0"/>
              <a:t>1 → item can shrink</a:t>
            </a:r>
          </a:p>
          <a:p>
            <a:pPr marL="457200" lvl="1" indent="0">
              <a:buNone/>
            </a:pPr>
            <a:r>
              <a:rPr lang="en-GB" b="1" dirty="0"/>
              <a:t>calc(33.33% - 20px) </a:t>
            </a:r>
            <a:br>
              <a:rPr lang="en-GB" dirty="0"/>
            </a:br>
            <a:r>
              <a:rPr lang="en-GB" dirty="0"/>
              <a:t>→ base size (1/3 width minus gap)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47B81-A872-6042-2ACD-D26C87BFE70F}"/>
              </a:ext>
            </a:extLst>
          </p:cNvPr>
          <p:cNvSpPr txBox="1"/>
          <p:nvPr/>
        </p:nvSpPr>
        <p:spPr>
          <a:xfrm>
            <a:off x="4790207" y="2636369"/>
            <a:ext cx="4083628" cy="230832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calc(33.33%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min-width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250px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8B00A6-5D42-6580-B09A-AE448F9AD481}"/>
              </a:ext>
            </a:extLst>
          </p:cNvPr>
          <p:cNvSpPr/>
          <p:nvPr/>
        </p:nvSpPr>
        <p:spPr>
          <a:xfrm>
            <a:off x="7710055" y="6126162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 action="ppaction://hlinkfile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49927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3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901</Words>
  <Application>Microsoft Office PowerPoint</Application>
  <PresentationFormat>On-screen Show (4:3)</PresentationFormat>
  <Paragraphs>220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Consolas</vt:lpstr>
      <vt:lpstr>Symbol</vt:lpstr>
      <vt:lpstr>Office Theme</vt:lpstr>
      <vt:lpstr>Cover Slides - Tech</vt:lpstr>
      <vt:lpstr>Cover Slides - Business/Marketing</vt:lpstr>
      <vt:lpstr>Flex </vt:lpstr>
      <vt:lpstr>Why We Use Flexbox?</vt:lpstr>
      <vt:lpstr>Using Flexbox - Introduction</vt:lpstr>
      <vt:lpstr>Flexbox Basics</vt:lpstr>
      <vt:lpstr>Example: Horizontal Navigation Bar</vt:lpstr>
      <vt:lpstr>Flex Container Properties</vt:lpstr>
      <vt:lpstr>Flexbox Alignment</vt:lpstr>
      <vt:lpstr>Flex Item Properties</vt:lpstr>
      <vt:lpstr>Responsive Card Layout</vt:lpstr>
      <vt:lpstr>Setting proportional size</vt:lpstr>
      <vt:lpstr>Flex Wrap &amp; Order</vt:lpstr>
      <vt:lpstr>Progressive Enhancement</vt:lpstr>
      <vt:lpstr>Flex Tips</vt:lpstr>
      <vt:lpstr>Lab – Flex</vt:lpstr>
    </vt:vector>
  </TitlesOfParts>
  <Manager/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mike baradaran</dc:creator>
  <cp:keywords/>
  <dc:description>generated using python-pptx</dc:description>
  <cp:lastModifiedBy>mike baradaran</cp:lastModifiedBy>
  <cp:revision>60</cp:revision>
  <dcterms:created xsi:type="dcterms:W3CDTF">2013-01-27T09:14:16Z</dcterms:created>
  <dcterms:modified xsi:type="dcterms:W3CDTF">2025-12-01T15:32:40Z</dcterms:modified>
  <cp:category/>
</cp:coreProperties>
</file>

<file path=docProps/thumbnail.jpeg>
</file>